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1"/>
  </p:notesMasterIdLst>
  <p:sldIdLst>
    <p:sldId id="256" r:id="rId2"/>
    <p:sldId id="297" r:id="rId3"/>
    <p:sldId id="298" r:id="rId4"/>
    <p:sldId id="299" r:id="rId5"/>
    <p:sldId id="300" r:id="rId6"/>
    <p:sldId id="302" r:id="rId7"/>
    <p:sldId id="303" r:id="rId8"/>
    <p:sldId id="301" r:id="rId9"/>
    <p:sldId id="305" r:id="rId10"/>
  </p:sldIdLst>
  <p:sldSz cx="9144000" cy="5143500" type="screen16x9"/>
  <p:notesSz cx="7104063" cy="10234613"/>
  <p:embeddedFontLst>
    <p:embeddedFont>
      <p:font typeface="Maven Pro" panose="020B0604020202020204" charset="-18"/>
      <p:regular r:id="rId12"/>
      <p:bold r:id="rId13"/>
    </p:embeddedFont>
    <p:embeddedFont>
      <p:font typeface="Share Tech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501D71-F666-423C-B1A1-840B1461FDA9}">
  <a:tblStyle styleId="{33501D71-F666-423C-B1A1-840B1461FD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14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9900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2A0800D4-8699-EE99-D1A5-47B48B86D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435DC9C6-8DA4-8BFF-074F-55052EEF32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FC36791B-8547-2438-9E3F-FF6CB8FAD7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002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43211273-DD67-14FA-F740-8A8310215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A98822BE-EE32-A586-CC16-DD061A1A71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0F7724E1-E0C2-CDC0-F5D6-575E9AF154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985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B93622A5-885D-F2B8-54E8-52A54D551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51A8D159-D47E-A553-6C08-5FB84270A2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DB79318C-6E4F-670F-8EDD-836D04B583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657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BFD91231-B1D2-C8DE-C264-58C08337C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78C66589-1D4A-58AC-D914-948ED156B4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A375525F-71C9-5E16-59AE-EEF6D9D82A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8554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C2177F41-BFFE-6661-432D-9456964FE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8A0BBECC-043E-7DEC-E954-53D2FFDD1F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46C757E6-4BC4-F244-79C9-D6E372F608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416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E5FBAA91-D057-D178-B365-0B085D29F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D68631F7-F68F-5F82-87A7-FC0F94C20F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956D9181-8F75-4E7C-D6F5-AF66647416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586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724970F2-2ED8-4862-B20A-E21215F44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ACA6652F-1F6E-3B18-C2E1-9029928B32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06E81337-8E12-FB6E-3843-87931EF6DF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511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01D6C189-1BD0-1DC9-96CD-59313103A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FF13DDE5-C2D3-72AA-21F6-D1D52F6C0D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7F9486AF-4A32-BAE5-CA13-F2BCD04986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464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Biebel</a:t>
            </a:r>
            <a:r>
              <a:rPr lang="hu-HU" dirty="0"/>
              <a:t> Botond, Farkas Bence, Székely Zalán</a:t>
            </a:r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ISIC </a:t>
            </a:r>
            <a:r>
              <a:rPr lang="hu-HU" dirty="0" err="1"/>
              <a:t>Skin</a:t>
            </a:r>
            <a:r>
              <a:rPr lang="hu-HU" dirty="0"/>
              <a:t> </a:t>
            </a:r>
            <a:r>
              <a:rPr lang="hu-HU" dirty="0" err="1"/>
              <a:t>Cancer</a:t>
            </a:r>
            <a:r>
              <a:rPr lang="hu-HU" dirty="0"/>
              <a:t> </a:t>
            </a:r>
            <a:r>
              <a:rPr lang="hu-HU" dirty="0" err="1"/>
              <a:t>Detection</a:t>
            </a:r>
            <a:r>
              <a:rPr lang="hu-HU" dirty="0"/>
              <a:t> </a:t>
            </a:r>
            <a:r>
              <a:rPr lang="hu-HU" dirty="0" err="1"/>
              <a:t>Challenge</a:t>
            </a:r>
            <a:endParaRPr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06">
          <a:extLst>
            <a:ext uri="{FF2B5EF4-FFF2-40B4-BE49-F238E27FC236}">
              <a16:creationId xmlns:a16="http://schemas.microsoft.com/office/drawing/2014/main" id="{6EF066C1-97D6-E768-51C3-96DEE50C0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37C9A482-DE2B-1646-7149-D7644B5698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hu-HU" dirty="0"/>
              <a:t>Gyenge egészégügyi infrastruktúra </a:t>
            </a:r>
          </a:p>
          <a:p>
            <a:pPr marL="285750" indent="-285750"/>
            <a:r>
              <a:rPr lang="hu-HU" dirty="0"/>
              <a:t>Mobiltelefon könnyen elérhető</a:t>
            </a:r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C665B2E2-AFD0-4B7C-C790-D86376CCBF4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Célkitűzések, motiváció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0A78D7D9-F7FB-5614-3628-B20B1985AC96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9F5B181D-9C76-D501-BACE-1A3E29F1BBA5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5E03EC41-DD4A-7E93-8128-C1C77DADE327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3F76817D-AE91-508E-0623-159F107A1236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F5F5647E-FB6B-FDE3-4D7D-7F5DE6D4AA7A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07EC157F-BBFB-C76C-7EA2-CDB46F5220BA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15 years of iPhone: Rewatch the original Steve Jobs keynote announcing the  iPhone - 9to5Mac">
            <a:extLst>
              <a:ext uri="{FF2B5EF4-FFF2-40B4-BE49-F238E27FC236}">
                <a16:creationId xmlns:a16="http://schemas.microsoft.com/office/drawing/2014/main" id="{666953D9-22CC-7C7E-74C8-1728123C8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585" y="1697773"/>
            <a:ext cx="3715734" cy="209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3377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91D6DE2C-C7E1-FAAF-20D6-B3CE18806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5F5D5E28-7A3A-E9B3-B8C9-CF6D236116D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Korábbi megoldások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A32729B7-6D97-CA58-93DD-8E54B273F1E0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99AB6638-6977-127D-1536-C6916D7E887C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F6DE69FA-EDBD-F179-F48C-3FD1BED8A678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6CCF2131-5795-0D3E-8099-EB75CC2541BA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3E259C9A-2C93-B161-F3E8-437F76FACE1D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2BDCE408-68AF-53CE-3915-9F7F0024AFBC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Táblázat 3">
            <a:extLst>
              <a:ext uri="{FF2B5EF4-FFF2-40B4-BE49-F238E27FC236}">
                <a16:creationId xmlns:a16="http://schemas.microsoft.com/office/drawing/2014/main" id="{A1D77EFA-936A-0CEF-0394-C1AA11BB6B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011167"/>
              </p:ext>
            </p:extLst>
          </p:nvPr>
        </p:nvGraphicFramePr>
        <p:xfrm>
          <a:off x="1053282" y="2052506"/>
          <a:ext cx="6096000" cy="1407160"/>
        </p:xfrm>
        <a:graphic>
          <a:graphicData uri="http://schemas.openxmlformats.org/drawingml/2006/table">
            <a:tbl>
              <a:tblPr firstRow="1" bandRow="1">
                <a:tableStyleId>{33501D71-F666-423C-B1A1-840B1461FDA9}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21561589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74351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Előnyök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Hátrányok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543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Megegyező teljesítmény 21 dermatológussal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Kórelőzményt nem veszi figyelembe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8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Változatos képminőséggel is megfelelően működött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sz="1400" b="0" i="0" u="none" strike="noStrike" cap="none" dirty="0">
                          <a:solidFill>
                            <a:schemeClr val="bg1"/>
                          </a:solidFill>
                          <a:latin typeface="Maven Pro" panose="020B0604020202020204" charset="-18"/>
                          <a:cs typeface="Arial"/>
                          <a:sym typeface="Arial"/>
                        </a:rPr>
                        <a:t>Nagyban függ az elérhető tanító adatoktól</a:t>
                      </a:r>
                      <a:endParaRPr lang="en-US" sz="1400" b="0" i="0" u="none" strike="noStrike" cap="none" dirty="0">
                        <a:solidFill>
                          <a:schemeClr val="bg1"/>
                        </a:solidFill>
                        <a:latin typeface="Maven Pro" panose="020B0604020202020204" charset="-18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522237"/>
                  </a:ext>
                </a:extLst>
              </a:tr>
            </a:tbl>
          </a:graphicData>
        </a:graphic>
      </p:graphicFrame>
      <p:sp>
        <p:nvSpPr>
          <p:cNvPr id="5" name="Google Shape;507;p28">
            <a:extLst>
              <a:ext uri="{FF2B5EF4-FFF2-40B4-BE49-F238E27FC236}">
                <a16:creationId xmlns:a16="http://schemas.microsoft.com/office/drawing/2014/main" id="{DCDEAF49-EE69-000B-942D-DF5F7B1B79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19371" y="1444757"/>
            <a:ext cx="5963823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hu-HU" b="1" dirty="0"/>
              <a:t> </a:t>
            </a:r>
            <a:r>
              <a:rPr lang="hu-HU" dirty="0"/>
              <a:t>Esteva és </a:t>
            </a:r>
            <a:r>
              <a:rPr lang="hu-HU" dirty="0" err="1"/>
              <a:t>Kuprel</a:t>
            </a:r>
            <a:r>
              <a:rPr lang="hu-HU" dirty="0"/>
              <a:t> féle modell</a:t>
            </a:r>
          </a:p>
        </p:txBody>
      </p:sp>
    </p:spTree>
    <p:extLst>
      <p:ext uri="{BB962C8B-B14F-4D97-AF65-F5344CB8AC3E}">
        <p14:creationId xmlns:p14="http://schemas.microsoft.com/office/powerpoint/2010/main" val="115211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409C192F-FE08-A8DA-DB35-E31BB191F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3A5D5D9B-2EFF-D29C-3BFC-4AEDD64688F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Célkitűzések, motiváció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E7716E20-1270-136E-BD0A-6CBA457C1883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39825F39-FE76-A061-A623-0A9D07B540B3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E2B9AE8C-5849-9893-B5D9-280C5CE72D4F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6E2482B6-6EF6-520E-2848-602BFBC1FB7A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DF2538B4-2133-89EF-1FB3-0780C8E70FD5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43C2250F-668E-13CB-FEE8-33EE68BF50A0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églalap 3">
            <a:extLst>
              <a:ext uri="{FF2B5EF4-FFF2-40B4-BE49-F238E27FC236}">
                <a16:creationId xmlns:a16="http://schemas.microsoft.com/office/drawing/2014/main" id="{E353B6B2-CF8C-070D-932F-83684E514CAE}"/>
              </a:ext>
            </a:extLst>
          </p:cNvPr>
          <p:cNvSpPr/>
          <p:nvPr/>
        </p:nvSpPr>
        <p:spPr>
          <a:xfrm>
            <a:off x="807244" y="2288250"/>
            <a:ext cx="1850231" cy="103308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4EF328C1-93E5-D30A-CEE3-D9FFDE20EA3A}"/>
              </a:ext>
            </a:extLst>
          </p:cNvPr>
          <p:cNvSpPr txBox="1"/>
          <p:nvPr/>
        </p:nvSpPr>
        <p:spPr>
          <a:xfrm>
            <a:off x="1028700" y="2628900"/>
            <a:ext cx="146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2"/>
                </a:solidFill>
                <a:latin typeface="Maven Pro" panose="020B0604020202020204" charset="-18"/>
              </a:rPr>
              <a:t>Adatbeolvasás</a:t>
            </a:r>
            <a:endParaRPr lang="en-US" b="1" dirty="0">
              <a:solidFill>
                <a:schemeClr val="bg2"/>
              </a:solidFill>
              <a:latin typeface="Maven Pro" panose="020B0604020202020204" charset="-18"/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D2D4850E-EB0B-8A96-54AE-FEB23A1F2038}"/>
              </a:ext>
            </a:extLst>
          </p:cNvPr>
          <p:cNvSpPr/>
          <p:nvPr/>
        </p:nvSpPr>
        <p:spPr>
          <a:xfrm>
            <a:off x="3243623" y="2283187"/>
            <a:ext cx="1850231" cy="103308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33E5F01D-0BA4-8894-D2BA-0B472E5C233F}"/>
              </a:ext>
            </a:extLst>
          </p:cNvPr>
          <p:cNvSpPr/>
          <p:nvPr/>
        </p:nvSpPr>
        <p:spPr>
          <a:xfrm>
            <a:off x="5680002" y="2283187"/>
            <a:ext cx="1850231" cy="103308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707DC63F-9E52-6497-C021-8E8C6AED75E3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2657475" y="2799729"/>
            <a:ext cx="586148" cy="5063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E071E2AF-9DC5-8918-7908-FEFDC6A3C1E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093854" y="2799729"/>
            <a:ext cx="586148" cy="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02DBEE83-F9A7-DB7F-14CE-D0FC4D08A765}"/>
              </a:ext>
            </a:extLst>
          </p:cNvPr>
          <p:cNvSpPr txBox="1"/>
          <p:nvPr/>
        </p:nvSpPr>
        <p:spPr>
          <a:xfrm>
            <a:off x="3465259" y="2645839"/>
            <a:ext cx="1406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b="1">
                <a:solidFill>
                  <a:schemeClr val="bg2"/>
                </a:solidFill>
                <a:latin typeface="Maven Pro" panose="020B0604020202020204" charset="-18"/>
              </a:defRPr>
            </a:lvl1pPr>
          </a:lstStyle>
          <a:p>
            <a:pPr algn="ctr"/>
            <a:r>
              <a:rPr lang="hu-HU" dirty="0" err="1"/>
              <a:t>Inception</a:t>
            </a:r>
            <a:r>
              <a:rPr lang="hu-HU" dirty="0"/>
              <a:t> v3</a:t>
            </a:r>
            <a:endParaRPr lang="en-US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CFAB4CCC-E315-0534-6464-41AA48A4954B}"/>
              </a:ext>
            </a:extLst>
          </p:cNvPr>
          <p:cNvSpPr txBox="1"/>
          <p:nvPr/>
        </p:nvSpPr>
        <p:spPr>
          <a:xfrm>
            <a:off x="5790729" y="2521178"/>
            <a:ext cx="1628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b="1">
                <a:solidFill>
                  <a:schemeClr val="bg2"/>
                </a:solidFill>
                <a:latin typeface="Maven Pro" panose="020B0604020202020204" charset="-18"/>
                <a:ea typeface="Arial"/>
                <a:cs typeface="Arial"/>
              </a:defRPr>
            </a:lvl1pPr>
            <a:lvl2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 algn="ctr"/>
            <a:r>
              <a:rPr lang="hu-HU" err="1"/>
              <a:t>Fully-Connected</a:t>
            </a:r>
            <a:r>
              <a:rPr lang="hu-HU"/>
              <a:t>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02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4D1DA402-28A8-FC63-1BA3-D79F5322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44482FB4-68EC-55A0-BA6A-5464B0B9E0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8824" y="1679175"/>
            <a:ext cx="7403607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ISIC 2024 - Skin Cancer Detection</a:t>
            </a:r>
            <a:r>
              <a:rPr lang="hu-HU" dirty="0"/>
              <a:t> adatbázisát használtuk</a:t>
            </a:r>
          </a:p>
          <a:p>
            <a:pPr marL="285750" indent="-285750"/>
            <a:r>
              <a:rPr lang="hu-HU" dirty="0"/>
              <a:t>JPEG képek és .</a:t>
            </a:r>
            <a:r>
              <a:rPr lang="hu-HU" dirty="0" err="1"/>
              <a:t>csv</a:t>
            </a:r>
            <a:r>
              <a:rPr lang="hu-HU" dirty="0"/>
              <a:t> metaadatok</a:t>
            </a:r>
          </a:p>
          <a:p>
            <a:pPr marL="285750" indent="-285750"/>
            <a:r>
              <a:rPr lang="hu-HU" dirty="0"/>
              <a:t>Az adatbázis felvételének jellege miatt a metaadatok eloszlása megtévesztő -&gt; rossz általánosító képeséghez vezet</a:t>
            </a:r>
          </a:p>
          <a:p>
            <a:pPr marL="285750" indent="-285750"/>
            <a:r>
              <a:rPr lang="hu-HU" dirty="0" err="1"/>
              <a:t>Jellentősen</a:t>
            </a:r>
            <a:r>
              <a:rPr lang="hu-HU" dirty="0"/>
              <a:t> több </a:t>
            </a:r>
            <a:r>
              <a:rPr lang="hu-HU" dirty="0" err="1"/>
              <a:t>majority</a:t>
            </a:r>
            <a:r>
              <a:rPr lang="hu-HU" dirty="0"/>
              <a:t> </a:t>
            </a:r>
            <a:r>
              <a:rPr lang="hu-HU" dirty="0" err="1"/>
              <a:t>class</a:t>
            </a:r>
            <a:r>
              <a:rPr lang="hu-HU" dirty="0"/>
              <a:t> adat mint </a:t>
            </a:r>
            <a:r>
              <a:rPr lang="hu-HU" dirty="0" err="1"/>
              <a:t>minority</a:t>
            </a:r>
            <a:r>
              <a:rPr lang="hu-HU" dirty="0"/>
              <a:t> -&gt; </a:t>
            </a:r>
            <a:r>
              <a:rPr lang="hu-HU" dirty="0" err="1"/>
              <a:t>oversampling</a:t>
            </a:r>
            <a:r>
              <a:rPr lang="hu-HU" dirty="0"/>
              <a:t>, </a:t>
            </a:r>
            <a:r>
              <a:rPr lang="hu-HU" dirty="0" err="1"/>
              <a:t>undersampling</a:t>
            </a:r>
            <a:endParaRPr lang="hu-HU" dirty="0"/>
          </a:p>
          <a:p>
            <a:pPr marL="285750" indent="-285750"/>
            <a:r>
              <a:rPr lang="hu-HU" dirty="0"/>
              <a:t>Data </a:t>
            </a:r>
            <a:r>
              <a:rPr lang="hu-HU" dirty="0" err="1"/>
              <a:t>augmentation</a:t>
            </a:r>
            <a:endParaRPr lang="hu-HU" dirty="0"/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119094F4-F855-8FD9-F7EB-453F4F1313F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Adatbázis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FA9F8CE9-F9D3-65FE-60DC-BD684CE3DEE2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0577CE8A-D1A9-0114-F71F-64FDB3B3B8D8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84702388-CAC0-F892-B2CC-F897ACF78F1D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866374BF-8506-CD23-C73F-E096BBA97F5A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04D98068-C56A-B4BC-C66D-80D97236A8E8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CCFF4FD2-765A-0B81-4127-E416E087BE34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9442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01C600FF-DC96-DD07-3F14-68084A490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DDE8F8CD-A7F6-05F2-3059-4D12574CEC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hu-HU" dirty="0" err="1"/>
              <a:t>Transfer</a:t>
            </a:r>
            <a:r>
              <a:rPr lang="hu-HU" dirty="0"/>
              <a:t> </a:t>
            </a:r>
            <a:r>
              <a:rPr lang="hu-HU" dirty="0" err="1"/>
              <a:t>learning</a:t>
            </a:r>
            <a:endParaRPr lang="hu-HU" dirty="0"/>
          </a:p>
          <a:p>
            <a:pPr marL="285750" indent="-285750"/>
            <a:endParaRPr lang="hu-HU" dirty="0"/>
          </a:p>
          <a:p>
            <a:pPr marL="285750" indent="-285750"/>
            <a:r>
              <a:rPr lang="hu-HU" dirty="0"/>
              <a:t>Kiegyensúlyozatlan adathalmaz</a:t>
            </a:r>
          </a:p>
          <a:p>
            <a:pPr marL="285750" indent="-285750"/>
            <a:r>
              <a:rPr lang="hu-HU" dirty="0"/>
              <a:t>Túltanulás</a:t>
            </a:r>
          </a:p>
          <a:p>
            <a:pPr marL="285750" indent="-285750"/>
            <a:r>
              <a:rPr lang="hu-HU" dirty="0"/>
              <a:t>Kevés teszt adat</a:t>
            </a:r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97DB951D-E78A-633E-B1BE-D766076FA38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5517657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 Architektúra, tanítás, nehézségek és megoldásuk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0E2DCEA6-C073-BE89-87D7-BC55ED485459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D1C5D7C3-B3F4-6A63-CA68-829F4AF5EC93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3AFFAE60-1FBB-FEC5-7C1F-FAFED5465185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162DD68E-E685-6F81-1D51-6662C7DD1DF3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7245736D-72C6-C2A2-D8C3-5CC09E48ECD1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4FB268CC-7381-41EE-8AE3-40C36CAE6E7C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507;p28">
            <a:extLst>
              <a:ext uri="{FF2B5EF4-FFF2-40B4-BE49-F238E27FC236}">
                <a16:creationId xmlns:a16="http://schemas.microsoft.com/office/drawing/2014/main" id="{B578B526-3548-2F4C-DA36-B6653AD243C6}"/>
              </a:ext>
            </a:extLst>
          </p:cNvPr>
          <p:cNvSpPr txBox="1">
            <a:spLocks/>
          </p:cNvSpPr>
          <p:nvPr/>
        </p:nvSpPr>
        <p:spPr>
          <a:xfrm>
            <a:off x="4153125" y="2202497"/>
            <a:ext cx="3697537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285750" indent="-285750"/>
            <a:r>
              <a:rPr lang="hu-HU" dirty="0" err="1"/>
              <a:t>Oversampling</a:t>
            </a:r>
            <a:r>
              <a:rPr lang="hu-HU" dirty="0"/>
              <a:t>, </a:t>
            </a:r>
            <a:r>
              <a:rPr lang="hu-HU" dirty="0" err="1"/>
              <a:t>undersampling</a:t>
            </a:r>
            <a:r>
              <a:rPr lang="hu-HU" dirty="0"/>
              <a:t>, </a:t>
            </a:r>
            <a:r>
              <a:rPr lang="hu-HU" dirty="0" err="1"/>
              <a:t>Class</a:t>
            </a:r>
            <a:r>
              <a:rPr lang="hu-HU" dirty="0"/>
              <a:t> </a:t>
            </a:r>
            <a:r>
              <a:rPr lang="hu-HU" dirty="0" err="1"/>
              <a:t>weights</a:t>
            </a:r>
            <a:endParaRPr lang="hu-HU" dirty="0"/>
          </a:p>
          <a:p>
            <a:pPr marL="285750" indent="-285750"/>
            <a:r>
              <a:rPr lang="hu-HU" dirty="0"/>
              <a:t>Data </a:t>
            </a:r>
            <a:r>
              <a:rPr lang="hu-HU" dirty="0" err="1"/>
              <a:t>augmentation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3518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5BF08042-3003-E121-B22F-5B7464FAA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FC312329-E69D-B645-EAE9-E2F086215C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hu-HU" dirty="0"/>
              <a:t>84%-os pontosság</a:t>
            </a:r>
          </a:p>
          <a:p>
            <a:pPr marL="285750" indent="-285750"/>
            <a:r>
              <a:rPr lang="hu-HU" dirty="0" err="1"/>
              <a:t>Kiegyensúlyozatlanságot</a:t>
            </a:r>
            <a:r>
              <a:rPr lang="hu-HU" dirty="0"/>
              <a:t> sikerült megoldani</a:t>
            </a:r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1312B952-531F-BE32-2EF8-96134CD1257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Eredmények és ezek kiértékelése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A6062941-E8B5-B959-207B-EDD3C1391061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AE2E633C-D9DF-56F4-423C-420C7B3450C2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32622951-EE05-4D0F-8165-2F674143A946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098E19CA-56A4-240C-FA5D-C9B7995833F6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49E0D67D-0FA8-DF8B-F486-A8751EC06DDE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3ECB833A-DD85-1CC8-F23E-388CAADC3D2B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4E05C902-10BE-AB6E-1A9B-937FB160D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283" y="924181"/>
            <a:ext cx="3295137" cy="329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991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6DC35A23-4397-7546-2282-090B4B71C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BA94A680-0988-2EA6-9982-B9601EC5C6F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Demo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7211DD70-4516-612A-26BD-996A39018E7E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E476FB53-80B4-E489-1DA6-EB185EC87461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4997166F-0CAE-AACE-EC1C-EA9EC31B3D98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8E239B2B-87B8-CF17-6E94-A7292A655447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73AAD861-980D-E7D6-BA53-66B857E79BC0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13F2EECF-0104-51F6-065F-F6F7CCA1E284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Kép 6" descr="A képen képernyőkép, kollázs, mozaik látható&#10;&#10;Automatikusan generált leírás">
            <a:extLst>
              <a:ext uri="{FF2B5EF4-FFF2-40B4-BE49-F238E27FC236}">
                <a16:creationId xmlns:a16="http://schemas.microsoft.com/office/drawing/2014/main" id="{89E111A1-E2EA-18D4-694C-99A595E543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9892"/>
          <a:stretch/>
        </p:blipFill>
        <p:spPr>
          <a:xfrm>
            <a:off x="1447832" y="1393032"/>
            <a:ext cx="5782057" cy="240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47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FE012E2C-3361-9C67-BD47-62CF1B2B8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E16DCA91-926B-0AC5-C505-ADB0603C7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hu-HU" dirty="0"/>
              <a:t>A probléma megoldására a háló alkalmas</a:t>
            </a:r>
          </a:p>
          <a:p>
            <a:pPr marL="285750" indent="-285750"/>
            <a:r>
              <a:rPr lang="hu-HU" dirty="0"/>
              <a:t>Az irodalomban található háló teljesítményét meghaladja</a:t>
            </a: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9F53D55E-DD0A-C361-D9D2-D0151976CDD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4" y="411674"/>
            <a:ext cx="3430661" cy="10330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Összefoglalás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96E0ADB1-4050-D76C-573C-0BE98C484DB8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348667D6-D6C5-9EFF-76A7-9FD09EDBCB78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48B5C5FA-C47A-4173-695D-A247A79BFF4B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97973954-36D5-0ADA-BA56-B7471B3646E3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E51981FA-8C4A-A8EB-A56A-F82E55F3380F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8ED26B0A-0E96-28E9-66B3-F2B5A546EC8A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3439895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1A5E8F"/>
    </a:dk1>
    <a:lt1>
      <a:srgbClr val="FFFFFF"/>
    </a:lt1>
    <a:dk2>
      <a:srgbClr val="002845"/>
    </a:dk2>
    <a:lt2>
      <a:srgbClr val="FFD6E1"/>
    </a:lt2>
    <a:accent1>
      <a:srgbClr val="E898AC"/>
    </a:accent1>
    <a:accent2>
      <a:srgbClr val="00CFCC"/>
    </a:accent2>
    <a:accent3>
      <a:srgbClr val="FF9973"/>
    </a:accent3>
    <a:accent4>
      <a:srgbClr val="F64975"/>
    </a:accent4>
    <a:accent5>
      <a:srgbClr val="5EFFFD"/>
    </a:accent5>
    <a:accent6>
      <a:srgbClr val="FC723F"/>
    </a:accent6>
    <a:hlink>
      <a:srgbClr val="FFFFFF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150</Words>
  <Application>Microsoft Office PowerPoint</Application>
  <PresentationFormat>Diavetítés a képernyőre (16:9 oldalarány)</PresentationFormat>
  <Paragraphs>38</Paragraphs>
  <Slides>9</Slides>
  <Notes>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Maven Pro</vt:lpstr>
      <vt:lpstr>Share Tech</vt:lpstr>
      <vt:lpstr>Data Science Consulting by Slidesgo</vt:lpstr>
      <vt:lpstr>ISIC Skin Cancer Detection Challenge</vt:lpstr>
      <vt:lpstr>Célkitűzések, motiváció</vt:lpstr>
      <vt:lpstr>Korábbi megoldások</vt:lpstr>
      <vt:lpstr>Célkitűzések, motiváció</vt:lpstr>
      <vt:lpstr>Adatbázis</vt:lpstr>
      <vt:lpstr> Architektúra, tanítás, nehézségek és megoldásuk</vt:lpstr>
      <vt:lpstr>Eredmények és ezek kiértékelése</vt:lpstr>
      <vt:lpstr>Demo</vt:lpstr>
      <vt:lpstr>Összefoglalás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Farkas Bence</dc:creator>
  <cp:lastModifiedBy>Bence23@sulid.hu</cp:lastModifiedBy>
  <cp:revision>9</cp:revision>
  <cp:lastPrinted>2025-01-07T21:30:53Z</cp:lastPrinted>
  <dcterms:modified xsi:type="dcterms:W3CDTF">2025-01-07T21:32:49Z</dcterms:modified>
</cp:coreProperties>
</file>